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0EB61-E187-4176-A8B5-9D11F59931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1FA3AA-26F7-462C-ABD1-C26BE7F829B8}">
      <dgm:prSet custT="1"/>
      <dgm:spPr/>
      <dgm:t>
        <a:bodyPr/>
        <a:lstStyle/>
        <a:p>
          <a:r>
            <a:rPr lang="fr-FR" sz="2400" dirty="0">
              <a:latin typeface="+mj-lt"/>
            </a:rPr>
            <a:t>Pour les puissances de « a » nous partons de la valeur du rang « n » auquel nous allons soustraire 1 à chaque changement de coefficient, pour atteindre 0.</a:t>
          </a:r>
          <a:endParaRPr lang="en-US" sz="2400" dirty="0">
            <a:latin typeface="+mj-lt"/>
          </a:endParaRPr>
        </a:p>
      </dgm:t>
    </dgm:pt>
    <dgm:pt modelId="{100E2545-384B-47EA-AD09-6E8A8A584AC9}" type="parTrans" cxnId="{BD7058E5-D615-42A1-A84F-8B6E468301D1}">
      <dgm:prSet/>
      <dgm:spPr/>
      <dgm:t>
        <a:bodyPr/>
        <a:lstStyle/>
        <a:p>
          <a:endParaRPr lang="en-US"/>
        </a:p>
      </dgm:t>
    </dgm:pt>
    <dgm:pt modelId="{2735CD73-2998-4F3E-85DE-2277B7C90A2E}" type="sibTrans" cxnId="{BD7058E5-D615-42A1-A84F-8B6E468301D1}">
      <dgm:prSet/>
      <dgm:spPr/>
      <dgm:t>
        <a:bodyPr/>
        <a:lstStyle/>
        <a:p>
          <a:endParaRPr lang="en-US"/>
        </a:p>
      </dgm:t>
    </dgm:pt>
    <dgm:pt modelId="{140CF292-09DE-430D-A1C7-99B5AB1FB515}">
      <dgm:prSet custT="1"/>
      <dgm:spPr/>
      <dgm:t>
        <a:bodyPr/>
        <a:lstStyle/>
        <a:p>
          <a:r>
            <a:rPr lang="fr-FR" sz="2400" dirty="0">
              <a:latin typeface="+mj-lt"/>
            </a:rPr>
            <a:t>Pour les puissances de « b », c’est l’inverse, nous partons de 0 et ajoutons 1 à chaque changement de coefficient, pour atteindre la valeur du rang « n ».   </a:t>
          </a:r>
          <a:endParaRPr lang="en-US" sz="2400" dirty="0">
            <a:latin typeface="+mj-lt"/>
          </a:endParaRPr>
        </a:p>
      </dgm:t>
    </dgm:pt>
    <dgm:pt modelId="{63FB34FE-9C84-4A15-B949-7781DCDC0A88}" type="parTrans" cxnId="{661B02AF-86C8-458F-A8C7-347D57BE0F14}">
      <dgm:prSet/>
      <dgm:spPr/>
      <dgm:t>
        <a:bodyPr/>
        <a:lstStyle/>
        <a:p>
          <a:endParaRPr lang="en-US"/>
        </a:p>
      </dgm:t>
    </dgm:pt>
    <dgm:pt modelId="{B882AC10-086E-457E-AB16-C2268F1FD148}" type="sibTrans" cxnId="{661B02AF-86C8-458F-A8C7-347D57BE0F14}">
      <dgm:prSet/>
      <dgm:spPr/>
      <dgm:t>
        <a:bodyPr/>
        <a:lstStyle/>
        <a:p>
          <a:endParaRPr lang="en-US"/>
        </a:p>
      </dgm:t>
    </dgm:pt>
    <dgm:pt modelId="{BD340328-3642-4AB1-819D-8041FE9AD56F}" type="pres">
      <dgm:prSet presAssocID="{F780EB61-E187-4176-A8B5-9D11F59931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CD15B4E-45F7-484A-911F-431A97868273}" type="pres">
      <dgm:prSet presAssocID="{FD1FA3AA-26F7-462C-ABD1-C26BE7F829B8}" presName="hierRoot1" presStyleCnt="0"/>
      <dgm:spPr/>
    </dgm:pt>
    <dgm:pt modelId="{6A08F8C2-32F7-4F84-A85E-887E6E73FB49}" type="pres">
      <dgm:prSet presAssocID="{FD1FA3AA-26F7-462C-ABD1-C26BE7F829B8}" presName="composite" presStyleCnt="0"/>
      <dgm:spPr/>
    </dgm:pt>
    <dgm:pt modelId="{5E2AAFA3-8EF1-40DC-AB86-E23661478697}" type="pres">
      <dgm:prSet presAssocID="{FD1FA3AA-26F7-462C-ABD1-C26BE7F829B8}" presName="background" presStyleLbl="node0" presStyleIdx="0" presStyleCnt="2"/>
      <dgm:spPr/>
    </dgm:pt>
    <dgm:pt modelId="{C413B8FB-D1BE-4CEF-949B-4B6D62FDEFD1}" type="pres">
      <dgm:prSet presAssocID="{FD1FA3AA-26F7-462C-ABD1-C26BE7F829B8}" presName="text" presStyleLbl="fgAcc0" presStyleIdx="0" presStyleCnt="2">
        <dgm:presLayoutVars>
          <dgm:chPref val="3"/>
        </dgm:presLayoutVars>
      </dgm:prSet>
      <dgm:spPr/>
    </dgm:pt>
    <dgm:pt modelId="{3483CE2A-57E3-4DB9-8053-A1833F765DBD}" type="pres">
      <dgm:prSet presAssocID="{FD1FA3AA-26F7-462C-ABD1-C26BE7F829B8}" presName="hierChild2" presStyleCnt="0"/>
      <dgm:spPr/>
    </dgm:pt>
    <dgm:pt modelId="{623A715B-FB7B-4BF3-9A4A-5AD8DD7D7805}" type="pres">
      <dgm:prSet presAssocID="{140CF292-09DE-430D-A1C7-99B5AB1FB515}" presName="hierRoot1" presStyleCnt="0"/>
      <dgm:spPr/>
    </dgm:pt>
    <dgm:pt modelId="{7062367D-78BA-4A2E-8BBD-73824267B99D}" type="pres">
      <dgm:prSet presAssocID="{140CF292-09DE-430D-A1C7-99B5AB1FB515}" presName="composite" presStyleCnt="0"/>
      <dgm:spPr/>
    </dgm:pt>
    <dgm:pt modelId="{71990A06-78E8-437E-840D-D70295BACADD}" type="pres">
      <dgm:prSet presAssocID="{140CF292-09DE-430D-A1C7-99B5AB1FB515}" presName="background" presStyleLbl="node0" presStyleIdx="1" presStyleCnt="2"/>
      <dgm:spPr/>
    </dgm:pt>
    <dgm:pt modelId="{081A534F-7362-4E52-B330-8AEC42B5F9F9}" type="pres">
      <dgm:prSet presAssocID="{140CF292-09DE-430D-A1C7-99B5AB1FB515}" presName="text" presStyleLbl="fgAcc0" presStyleIdx="1" presStyleCnt="2">
        <dgm:presLayoutVars>
          <dgm:chPref val="3"/>
        </dgm:presLayoutVars>
      </dgm:prSet>
      <dgm:spPr/>
    </dgm:pt>
    <dgm:pt modelId="{13DE1DC4-D4FC-41A6-9C05-E5C2DE8AC694}" type="pres">
      <dgm:prSet presAssocID="{140CF292-09DE-430D-A1C7-99B5AB1FB515}" presName="hierChild2" presStyleCnt="0"/>
      <dgm:spPr/>
    </dgm:pt>
  </dgm:ptLst>
  <dgm:cxnLst>
    <dgm:cxn modelId="{445C1654-5F17-47B8-9AAE-20E4BDD3ECF5}" type="presOf" srcId="{FD1FA3AA-26F7-462C-ABD1-C26BE7F829B8}" destId="{C413B8FB-D1BE-4CEF-949B-4B6D62FDEFD1}" srcOrd="0" destOrd="0" presId="urn:microsoft.com/office/officeart/2005/8/layout/hierarchy1"/>
    <dgm:cxn modelId="{5031279E-C14F-4EA8-9EEC-A69ADA5C47F3}" type="presOf" srcId="{140CF292-09DE-430D-A1C7-99B5AB1FB515}" destId="{081A534F-7362-4E52-B330-8AEC42B5F9F9}" srcOrd="0" destOrd="0" presId="urn:microsoft.com/office/officeart/2005/8/layout/hierarchy1"/>
    <dgm:cxn modelId="{661B02AF-86C8-458F-A8C7-347D57BE0F14}" srcId="{F780EB61-E187-4176-A8B5-9D11F59931D7}" destId="{140CF292-09DE-430D-A1C7-99B5AB1FB515}" srcOrd="1" destOrd="0" parTransId="{63FB34FE-9C84-4A15-B949-7781DCDC0A88}" sibTransId="{B882AC10-086E-457E-AB16-C2268F1FD148}"/>
    <dgm:cxn modelId="{BD7058E5-D615-42A1-A84F-8B6E468301D1}" srcId="{F780EB61-E187-4176-A8B5-9D11F59931D7}" destId="{FD1FA3AA-26F7-462C-ABD1-C26BE7F829B8}" srcOrd="0" destOrd="0" parTransId="{100E2545-384B-47EA-AD09-6E8A8A584AC9}" sibTransId="{2735CD73-2998-4F3E-85DE-2277B7C90A2E}"/>
    <dgm:cxn modelId="{F8B76CFB-EC31-4847-98DC-5E0242ECD0E0}" type="presOf" srcId="{F780EB61-E187-4176-A8B5-9D11F59931D7}" destId="{BD340328-3642-4AB1-819D-8041FE9AD56F}" srcOrd="0" destOrd="0" presId="urn:microsoft.com/office/officeart/2005/8/layout/hierarchy1"/>
    <dgm:cxn modelId="{D73BD53A-ECE8-4ABE-9B4B-97D6DC5AF512}" type="presParOf" srcId="{BD340328-3642-4AB1-819D-8041FE9AD56F}" destId="{FCD15B4E-45F7-484A-911F-431A97868273}" srcOrd="0" destOrd="0" presId="urn:microsoft.com/office/officeart/2005/8/layout/hierarchy1"/>
    <dgm:cxn modelId="{D0C377FA-197A-4176-A0D0-145B6BE8C5BF}" type="presParOf" srcId="{FCD15B4E-45F7-484A-911F-431A97868273}" destId="{6A08F8C2-32F7-4F84-A85E-887E6E73FB49}" srcOrd="0" destOrd="0" presId="urn:microsoft.com/office/officeart/2005/8/layout/hierarchy1"/>
    <dgm:cxn modelId="{9C89BC33-EB15-412E-B5D7-8171F9A60708}" type="presParOf" srcId="{6A08F8C2-32F7-4F84-A85E-887E6E73FB49}" destId="{5E2AAFA3-8EF1-40DC-AB86-E23661478697}" srcOrd="0" destOrd="0" presId="urn:microsoft.com/office/officeart/2005/8/layout/hierarchy1"/>
    <dgm:cxn modelId="{9D888AB4-D280-4B56-A15B-754D28B494DE}" type="presParOf" srcId="{6A08F8C2-32F7-4F84-A85E-887E6E73FB49}" destId="{C413B8FB-D1BE-4CEF-949B-4B6D62FDEFD1}" srcOrd="1" destOrd="0" presId="urn:microsoft.com/office/officeart/2005/8/layout/hierarchy1"/>
    <dgm:cxn modelId="{93D9CD34-37EA-4639-BB96-C6D23E833EF9}" type="presParOf" srcId="{FCD15B4E-45F7-484A-911F-431A97868273}" destId="{3483CE2A-57E3-4DB9-8053-A1833F765DBD}" srcOrd="1" destOrd="0" presId="urn:microsoft.com/office/officeart/2005/8/layout/hierarchy1"/>
    <dgm:cxn modelId="{F9BBF2E7-DB19-4012-8B0B-D1B4E8305414}" type="presParOf" srcId="{BD340328-3642-4AB1-819D-8041FE9AD56F}" destId="{623A715B-FB7B-4BF3-9A4A-5AD8DD7D7805}" srcOrd="1" destOrd="0" presId="urn:microsoft.com/office/officeart/2005/8/layout/hierarchy1"/>
    <dgm:cxn modelId="{DD22E76C-152A-4EA1-BCCE-A26B84BDC0F3}" type="presParOf" srcId="{623A715B-FB7B-4BF3-9A4A-5AD8DD7D7805}" destId="{7062367D-78BA-4A2E-8BBD-73824267B99D}" srcOrd="0" destOrd="0" presId="urn:microsoft.com/office/officeart/2005/8/layout/hierarchy1"/>
    <dgm:cxn modelId="{40D06152-49A9-4BC2-9BA2-01EA58CA8230}" type="presParOf" srcId="{7062367D-78BA-4A2E-8BBD-73824267B99D}" destId="{71990A06-78E8-437E-840D-D70295BACADD}" srcOrd="0" destOrd="0" presId="urn:microsoft.com/office/officeart/2005/8/layout/hierarchy1"/>
    <dgm:cxn modelId="{DC2D3E93-3419-4970-9840-4C5389682A81}" type="presParOf" srcId="{7062367D-78BA-4A2E-8BBD-73824267B99D}" destId="{081A534F-7362-4E52-B330-8AEC42B5F9F9}" srcOrd="1" destOrd="0" presId="urn:microsoft.com/office/officeart/2005/8/layout/hierarchy1"/>
    <dgm:cxn modelId="{659F7217-9CB2-4130-9EE1-5168C269D23F}" type="presParOf" srcId="{623A715B-FB7B-4BF3-9A4A-5AD8DD7D7805}" destId="{13DE1DC4-D4FC-41A6-9C05-E5C2DE8AC69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AAFA3-8EF1-40DC-AB86-E23661478697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3B8FB-D1BE-4CEF-949B-4B6D62FDEFD1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+mj-lt"/>
            </a:rPr>
            <a:t>Pour les puissances de « a » nous partons de la valeur du rang « n » auquel nous allons soustraire 1 à chaque changement de coefficient, pour atteindre 0.</a:t>
          </a:r>
          <a:endParaRPr lang="en-US" sz="2400" kern="1200" dirty="0">
            <a:latin typeface="+mj-lt"/>
          </a:endParaRPr>
        </a:p>
      </dsp:txBody>
      <dsp:txXfrm>
        <a:off x="608661" y="692298"/>
        <a:ext cx="4508047" cy="2799040"/>
      </dsp:txXfrm>
    </dsp:sp>
    <dsp:sp modelId="{71990A06-78E8-437E-840D-D70295BACADD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A534F-7362-4E52-B330-8AEC42B5F9F9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+mj-lt"/>
            </a:rPr>
            <a:t>Pour les puissances de « b », c’est l’inverse, nous partons de 0 et ajoutons 1 à chaque changement de coefficient, pour atteindre la valeur du rang « n ».   </a:t>
          </a:r>
          <a:endParaRPr lang="en-US" sz="2400" kern="1200" dirty="0">
            <a:latin typeface="+mj-lt"/>
          </a:endParaRP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ED5F27-15F8-81AC-E81C-F3EFC6B096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381252-1FCB-4EB4-0FB5-FEE76E1957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DDAED49-1EB2-B923-261E-DA80DEBC9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65D842D-09FF-9759-ACE7-6BE99CA6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C8689F-CED8-880B-F970-71995FF8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52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7553B1-77B9-E003-60C7-6C3CCE89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91A07E2-403D-6CCF-BC61-24181E374F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C63BBB-28D9-9E9E-D63B-9706E87D5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B1F267-73F7-080B-D885-2F5A01E9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702722-790E-DB55-355A-04B46722E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980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3611BFD-DA8E-4894-08EB-E94D11DC1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271395-324D-980C-06CB-35B13EA06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5D0396-92DC-8721-6B2C-BFF8E3F3A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44259F-9F9B-33C9-FD63-6367CB61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5D44CB-CC89-8D71-BCC0-01AB8BA4C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45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38CCEA-7D18-8870-19F1-0A1BCE4E1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DC318D5-6F60-A416-437A-574B4C6D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A0E92D-0A21-D7B5-D777-C7C2231A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BF7BD1-CFA3-358C-AABF-38D129E96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D55B6D-B497-3350-3A08-D04420E6C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95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D44A1-80C2-9A21-6D4F-B7F53CA1F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5279CD-7B49-0234-10D0-6D6B291722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AF6E6A-863A-3EF5-1F36-BB6212BE2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AFB479-E80B-8E69-FFCA-A5ADB7EE0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A9994A-233C-819E-D220-4B4390A79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6691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A95A1-5FCA-B297-F6E2-AC5969B62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F331BB-422F-55E1-7F96-935F03046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47C72B-7C15-2F51-3038-EDBAAC355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2F20E0-2CA6-91B0-332A-CB6349FB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4AE84D-B0CE-CD7F-F7EC-D009AA318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25E9764-DB4B-1284-A69A-DE3289BE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52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7E0D3-A5DC-435C-7D07-E6E5FD0AB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61CE53-614A-E24A-1A5F-F658243B1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08EBA9-E0AC-6AD8-DE95-E948B66CD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6B8E0F2-250C-4994-3ACE-CD57161F0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36C1EB-EF89-B754-5CF8-818CEBCBB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9439C97-67A9-A503-CA86-6B664C4E1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B0D7E9A-A108-1138-FA26-EC480327A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7F68BA0-BBBB-10CA-5CDB-0FE0AC070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401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52AA8-552A-D991-C424-4F34A882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D5D885B-1E74-8C07-68E4-808423471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F72BD9-94CD-1E63-FB66-B6D18DE46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C21965B-9201-BCED-BADE-FA781422C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43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494E8EA-F394-0CA1-FF31-714608B7D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DFE9D7-1D66-9982-2353-B055EA77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A4A99D9-8449-E428-338C-E7DA13633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22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597DAA-6DDF-41C1-6D27-F4CA00808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1680E7-62D0-F63F-593A-754A4563B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BB62C0-4AA9-002C-1A86-51BE3B9E6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3B38D6-C03D-0FE7-07DB-84A17D13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5F8C609-812A-9E9C-2758-D4F81DC2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9CBE0F-6AE5-4D18-7151-0AB49F37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265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334A70-4B62-2651-4AD4-963EF83F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223AF76-6552-4ABB-96CC-68EFE49D7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92E790C-D632-2172-5ED5-79FB460663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9F325F-CD82-D230-3794-66980630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1CC7EB-ECEC-CD23-50E7-C85A2F050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BF4037-130F-5283-168D-3C16A0BA8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43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69E528-CFE7-F8EA-01F9-5D0380545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CB95E92-23AD-BD93-2019-84B7F54C4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AF764B-FD4D-33E4-0FC2-3D24D3AFA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2E7FB-C18A-40F2-AD9A-093C690A83DE}" type="datetimeFigureOut">
              <a:rPr lang="fr-FR" smtClean="0"/>
              <a:t>12/11/2023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7991F7-4E6D-7BE4-3A0F-B29994CC17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9D3038-070A-DA02-6543-76B45E9F8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460DE-A8E5-4CB2-A03E-8D515D251E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57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77D6B2E-37A3-429E-A37C-F30ED64872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1723" y="-1"/>
            <a:ext cx="12225953" cy="6868071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41959" y="-3"/>
            <a:ext cx="11772269" cy="6868074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83000"/>
                </a:schemeClr>
              </a:gs>
              <a:gs pos="100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5200" y="0"/>
            <a:ext cx="3623374" cy="686807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64D5D5-227B-4F66-9AEA-46F570E793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5875" y="-3"/>
            <a:ext cx="12233581" cy="6868076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73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6B67A4-D328-4747-A82B-65E84FA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4484334" y="-861824"/>
            <a:ext cx="6861931" cy="8597859"/>
          </a:xfrm>
          <a:prstGeom prst="rect">
            <a:avLst/>
          </a:prstGeom>
          <a:gradFill>
            <a:gsLst>
              <a:gs pos="3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27000"/>
                </a:srgb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93193">
            <a:off x="1186972" y="1089049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6000"/>
                </a:schemeClr>
              </a:gs>
              <a:gs pos="85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DF49E5-D0B8-89E0-04B2-09C820F7B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2567" y="818984"/>
            <a:ext cx="6714699" cy="3178689"/>
          </a:xfrm>
        </p:spPr>
        <p:txBody>
          <a:bodyPr>
            <a:normAutofit/>
          </a:bodyPr>
          <a:lstStyle/>
          <a:p>
            <a:r>
              <a:rPr lang="fr-FR" sz="4800" dirty="0">
                <a:solidFill>
                  <a:srgbClr val="FFFFFF"/>
                </a:solidFill>
              </a:rPr>
              <a:t>Exposé sur Blaise Pascal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4490110"/>
            <a:ext cx="12217710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A2BA7E-0FA2-EB73-1513-87B7D56B6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5397" y="4960961"/>
            <a:ext cx="7055893" cy="1078054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FFFFFF"/>
                </a:solidFill>
              </a:rPr>
              <a:t>Sixtine ROQUET </a:t>
            </a:r>
          </a:p>
        </p:txBody>
      </p:sp>
    </p:spTree>
    <p:extLst>
      <p:ext uri="{BB962C8B-B14F-4D97-AF65-F5344CB8AC3E}">
        <p14:creationId xmlns:p14="http://schemas.microsoft.com/office/powerpoint/2010/main" val="568990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8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Le pape se dit favorable à la béatification de Blaise Pascal | Le Devoir">
            <a:extLst>
              <a:ext uri="{FF2B5EF4-FFF2-40B4-BE49-F238E27FC236}">
                <a16:creationId xmlns:a16="http://schemas.microsoft.com/office/drawing/2014/main" id="{6FE28D1A-0877-2970-9271-AA52F52E76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131" r="14381"/>
          <a:stretch/>
        </p:blipFill>
        <p:spPr bwMode="auto">
          <a:xfrm>
            <a:off x="-1" y="-2"/>
            <a:ext cx="5410198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50" name="Rectangle 1049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6207751-3B9E-EE0B-77F8-36B6E4EB7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fr-FR" sz="4000" dirty="0"/>
              <a:t>Blaise Pascal (1623-1662)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929BBAF6-9ADD-5072-AA99-66639CB80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/>
          </a:bodyPr>
          <a:lstStyle/>
          <a:p>
            <a:r>
              <a:rPr lang="fr-FR" sz="2000" dirty="0">
                <a:latin typeface="+mj-lt"/>
              </a:rPr>
              <a:t>1640: publication </a:t>
            </a:r>
            <a:r>
              <a:rPr lang="fr-FR" sz="2000" i="1" dirty="0">
                <a:latin typeface="+mj-lt"/>
              </a:rPr>
              <a:t>Essai pour les coniques.</a:t>
            </a:r>
          </a:p>
          <a:p>
            <a:r>
              <a:rPr lang="fr-FR" sz="2000" dirty="0">
                <a:latin typeface="+mj-lt"/>
              </a:rPr>
              <a:t>1642: invention de la machine arithmétique ou Pascaline. </a:t>
            </a:r>
          </a:p>
          <a:p>
            <a:r>
              <a:rPr lang="fr-FR" sz="2000" dirty="0">
                <a:latin typeface="+mj-lt"/>
              </a:rPr>
              <a:t>1654: découverte du triangle arithmétique ou triangle de Pascal. </a:t>
            </a:r>
          </a:p>
          <a:p>
            <a:r>
              <a:rPr lang="fr-FR" sz="2000" dirty="0">
                <a:latin typeface="+mj-lt"/>
              </a:rPr>
              <a:t>1657: publication des </a:t>
            </a:r>
            <a:r>
              <a:rPr lang="fr-FR" sz="2000" i="1" dirty="0">
                <a:latin typeface="+mj-lt"/>
              </a:rPr>
              <a:t>Provinciales</a:t>
            </a:r>
            <a:r>
              <a:rPr lang="fr-FR" sz="2000" dirty="0">
                <a:latin typeface="+mj-lt"/>
              </a:rPr>
              <a:t>. </a:t>
            </a:r>
          </a:p>
          <a:p>
            <a:r>
              <a:rPr lang="fr-FR" sz="2000" dirty="0">
                <a:latin typeface="+mj-lt"/>
              </a:rPr>
              <a:t>1670: publication des </a:t>
            </a:r>
            <a:r>
              <a:rPr lang="fr-FR" sz="2000" i="1" dirty="0">
                <a:latin typeface="+mj-lt"/>
              </a:rPr>
              <a:t>Pensées</a:t>
            </a:r>
            <a:r>
              <a:rPr lang="fr-FR" sz="2000" dirty="0">
                <a:latin typeface="+mj-lt"/>
              </a:rPr>
              <a:t> à titre posthume. </a:t>
            </a:r>
          </a:p>
          <a:p>
            <a:r>
              <a:rPr lang="fr-FR" sz="2000" dirty="0">
                <a:latin typeface="+mj-lt"/>
              </a:rPr>
              <a:t>Blaise Pascal est un mathématicien, physicien, philosophe et théologien du XVIIème siècle. </a:t>
            </a:r>
          </a:p>
        </p:txBody>
      </p:sp>
    </p:spTree>
    <p:extLst>
      <p:ext uri="{BB962C8B-B14F-4D97-AF65-F5344CB8AC3E}">
        <p14:creationId xmlns:p14="http://schemas.microsoft.com/office/powerpoint/2010/main" val="306484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DE46420-DB7E-1F12-094B-A405C003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4" y="353160"/>
            <a:ext cx="7091300" cy="89858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Le triangle de Pascal </a:t>
            </a:r>
          </a:p>
        </p:txBody>
      </p:sp>
      <p:pic>
        <p:nvPicPr>
          <p:cNvPr id="2052" name="Picture 4" descr="Pascal's Triangle Photograph by Science Photo Library">
            <a:extLst>
              <a:ext uri="{FF2B5EF4-FFF2-40B4-BE49-F238E27FC236}">
                <a16:creationId xmlns:a16="http://schemas.microsoft.com/office/drawing/2014/main" id="{138F30CD-253C-D95C-E125-803D83A76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8358" y="2218308"/>
            <a:ext cx="3997831" cy="39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201DBEA-806A-80A1-BA06-4972B891D7B3}"/>
              </a:ext>
            </a:extLst>
          </p:cNvPr>
          <p:cNvSpPr txBox="1"/>
          <p:nvPr/>
        </p:nvSpPr>
        <p:spPr>
          <a:xfrm>
            <a:off x="699714" y="2989245"/>
            <a:ext cx="5624886" cy="1980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j-lt"/>
              </a:rPr>
              <a:t>Permet de connaitre la forme développée de l’identité remarquable (</a:t>
            </a:r>
            <a:r>
              <a:rPr lang="fr-FR" sz="2000" dirty="0" err="1">
                <a:latin typeface="+mj-lt"/>
              </a:rPr>
              <a:t>a+b</a:t>
            </a:r>
            <a:r>
              <a:rPr lang="fr-FR" sz="2000" dirty="0">
                <a:latin typeface="+mj-lt"/>
              </a:rPr>
              <a:t>)</a:t>
            </a:r>
            <a:r>
              <a:rPr lang="fr-FR" sz="2000" baseline="30000" dirty="0">
                <a:latin typeface="+mj-lt"/>
              </a:rPr>
              <a:t>n</a:t>
            </a:r>
            <a:r>
              <a:rPr lang="fr-FR" sz="2000" dirty="0">
                <a:latin typeface="+mj-lt"/>
              </a:rPr>
              <a:t> avec « n » le rang.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aseline="30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baseline="300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>
                <a:latin typeface="+mj-lt"/>
              </a:rPr>
              <a:t>Formule du triangle de Pascal: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latin typeface="+mj-lt"/>
            </a:endParaRPr>
          </a:p>
          <a:p>
            <a:r>
              <a:rPr lang="fr-FR" dirty="0">
                <a:latin typeface="+mj-lt"/>
              </a:rPr>
              <a:t> </a:t>
            </a:r>
          </a:p>
        </p:txBody>
      </p:sp>
      <p:pic>
        <p:nvPicPr>
          <p:cNvPr id="5" name="Picture 2" descr="Triangle de Pascal">
            <a:extLst>
              <a:ext uri="{FF2B5EF4-FFF2-40B4-BE49-F238E27FC236}">
                <a16:creationId xmlns:a16="http://schemas.microsoft.com/office/drawing/2014/main" id="{68BF03CC-7711-71C5-E9BB-9351A6A57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12781" y="4488909"/>
            <a:ext cx="2612653" cy="77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92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5B328D3-AA83-C6C2-79E2-03BB0BB69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fr-FR" sz="4000" dirty="0">
                <a:solidFill>
                  <a:srgbClr val="FFFFFF"/>
                </a:solidFill>
              </a:rPr>
              <a:t>Explication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60D9D3-8CAA-AD65-B6E0-F86F876C4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891970"/>
            <a:ext cx="9724031" cy="872678"/>
          </a:xfrm>
        </p:spPr>
        <p:txBody>
          <a:bodyPr anchor="ctr">
            <a:normAutofit/>
          </a:bodyPr>
          <a:lstStyle/>
          <a:p>
            <a:r>
              <a:rPr lang="fr-FR" sz="2000" dirty="0">
                <a:latin typeface="+mj-lt"/>
              </a:rPr>
              <a:t>Chaque rang du triangle de Pascal est construit à partir des valeurs du rang précédent: chaque coefficient est la somme des deux nombres du dessus. 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727F670-A399-4C6C-4DE4-E9C0DD4F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565" y="3023024"/>
            <a:ext cx="2743438" cy="1242168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73A82790-4F04-5DB1-E57B-69067DCE18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0620" y="4343182"/>
            <a:ext cx="4473328" cy="2514818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3253182-3971-6F17-C111-E60B99AEDDA4}"/>
              </a:ext>
            </a:extLst>
          </p:cNvPr>
          <p:cNvSpPr txBox="1"/>
          <p:nvPr/>
        </p:nvSpPr>
        <p:spPr>
          <a:xfrm>
            <a:off x="2341985" y="2931848"/>
            <a:ext cx="1959429" cy="1295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endParaRPr lang="fr-FR" baseline="300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fr-FR" dirty="0">
                <a:latin typeface="+mj-lt"/>
              </a:rPr>
              <a:t>a +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fr-FR" dirty="0">
                <a:latin typeface="+mj-lt"/>
              </a:rPr>
              <a:t>b</a:t>
            </a:r>
            <a:endParaRPr lang="fr-FR" baseline="300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fr-FR" dirty="0">
                <a:latin typeface="+mj-lt"/>
              </a:rPr>
              <a:t>a² +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2</a:t>
            </a:r>
            <a:r>
              <a:rPr lang="fr-FR" dirty="0">
                <a:latin typeface="+mj-lt"/>
              </a:rPr>
              <a:t>ab +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fr-FR" dirty="0">
                <a:latin typeface="+mj-lt"/>
              </a:rPr>
              <a:t>b²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CB8F79F-1976-260A-136C-3978AFA84C97}"/>
              </a:ext>
            </a:extLst>
          </p:cNvPr>
          <p:cNvSpPr txBox="1"/>
          <p:nvPr/>
        </p:nvSpPr>
        <p:spPr>
          <a:xfrm>
            <a:off x="905070" y="3023024"/>
            <a:ext cx="1511560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0: (</a:t>
            </a:r>
            <a:r>
              <a:rPr lang="en-US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1: (</a:t>
            </a:r>
            <a:r>
              <a:rPr lang="en-US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2: (</a:t>
            </a:r>
            <a:r>
              <a:rPr lang="en-US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)² </a:t>
            </a:r>
            <a:endParaRPr lang="fr-FR" sz="18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12C499-B5D8-ADEF-D628-43D8AA378873}"/>
              </a:ext>
            </a:extLst>
          </p:cNvPr>
          <p:cNvSpPr txBox="1"/>
          <p:nvPr/>
        </p:nvSpPr>
        <p:spPr>
          <a:xfrm>
            <a:off x="905069" y="4343182"/>
            <a:ext cx="1511560" cy="1173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3: (</a:t>
            </a:r>
            <a:r>
              <a:rPr lang="en-US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4: (</a:t>
            </a:r>
            <a:r>
              <a:rPr lang="en-US" sz="18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kern="1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Rang 5: (</a:t>
            </a:r>
            <a:r>
              <a:rPr lang="en-US" sz="18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a+b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1800" baseline="30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dirty="0">
              <a:latin typeface="+mj-l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4A87A0-5683-D347-D5DA-86B0170823E8}"/>
              </a:ext>
            </a:extLst>
          </p:cNvPr>
          <p:cNvSpPr txBox="1"/>
          <p:nvPr/>
        </p:nvSpPr>
        <p:spPr>
          <a:xfrm>
            <a:off x="2341985" y="4265192"/>
            <a:ext cx="432007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3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3</a:t>
            </a:r>
            <a:r>
              <a:rPr lang="pt-BR" dirty="0">
                <a:latin typeface="+mj-lt"/>
              </a:rPr>
              <a:t>a²b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3</a:t>
            </a:r>
            <a:r>
              <a:rPr lang="pt-BR" dirty="0">
                <a:latin typeface="+mj-lt"/>
              </a:rPr>
              <a:t>ab²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3</a:t>
            </a:r>
            <a:endParaRPr lang="fr-FR" baseline="300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a </a:t>
            </a:r>
            <a:r>
              <a:rPr lang="pt-BR" baseline="30000" dirty="0">
                <a:latin typeface="+mj-lt"/>
              </a:rPr>
              <a:t>4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4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3</a:t>
            </a:r>
            <a:r>
              <a:rPr lang="pt-BR" dirty="0">
                <a:latin typeface="+mj-lt"/>
              </a:rPr>
              <a:t>b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6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2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2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4</a:t>
            </a:r>
            <a:r>
              <a:rPr lang="pt-BR" dirty="0">
                <a:latin typeface="+mj-lt"/>
              </a:rPr>
              <a:t>ab</a:t>
            </a:r>
            <a:r>
              <a:rPr lang="pt-BR" baseline="30000" dirty="0">
                <a:latin typeface="+mj-lt"/>
              </a:rPr>
              <a:t>3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4</a:t>
            </a:r>
            <a:endParaRPr lang="fr-FR" baseline="300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fr-FR" dirty="0">
                <a:latin typeface="+mj-lt"/>
              </a:rPr>
              <a:t>= </a:t>
            </a:r>
            <a:r>
              <a:rPr lang="fr-F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a </a:t>
            </a:r>
            <a:r>
              <a:rPr lang="pt-BR" baseline="30000" dirty="0">
                <a:latin typeface="+mj-lt"/>
              </a:rPr>
              <a:t>5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5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4</a:t>
            </a:r>
            <a:r>
              <a:rPr lang="pt-BR" dirty="0">
                <a:latin typeface="+mj-lt"/>
              </a:rPr>
              <a:t>b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10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3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2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10</a:t>
            </a:r>
            <a:r>
              <a:rPr lang="pt-BR" dirty="0">
                <a:latin typeface="+mj-lt"/>
              </a:rPr>
              <a:t>a</a:t>
            </a:r>
            <a:r>
              <a:rPr lang="pt-BR" baseline="30000" dirty="0">
                <a:latin typeface="+mj-lt"/>
              </a:rPr>
              <a:t>2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3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5</a:t>
            </a:r>
            <a:r>
              <a:rPr lang="pt-BR" dirty="0">
                <a:latin typeface="+mj-lt"/>
              </a:rPr>
              <a:t>ab</a:t>
            </a:r>
            <a:r>
              <a:rPr lang="pt-BR" baseline="30000" dirty="0">
                <a:latin typeface="+mj-lt"/>
              </a:rPr>
              <a:t>4</a:t>
            </a:r>
            <a:r>
              <a:rPr lang="pt-BR" dirty="0">
                <a:latin typeface="+mj-lt"/>
              </a:rPr>
              <a:t> + </a:t>
            </a:r>
            <a:r>
              <a:rPr lang="pt-BR" dirty="0">
                <a:solidFill>
                  <a:srgbClr val="FF0000"/>
                </a:solidFill>
                <a:latin typeface="+mj-lt"/>
              </a:rPr>
              <a:t>1</a:t>
            </a:r>
            <a:r>
              <a:rPr lang="pt-BR" dirty="0">
                <a:latin typeface="+mj-lt"/>
              </a:rPr>
              <a:t>b</a:t>
            </a:r>
            <a:r>
              <a:rPr lang="pt-BR" baseline="30000" dirty="0">
                <a:latin typeface="+mj-lt"/>
              </a:rPr>
              <a:t>5</a:t>
            </a:r>
            <a:endParaRPr lang="fr-FR" baseline="30000" dirty="0">
              <a:latin typeface="+mj-lt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122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3BDB313-FA54-3376-CE93-0239B9D55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FR" sz="4000" dirty="0">
                <a:solidFill>
                  <a:srgbClr val="FFFFFF"/>
                </a:solidFill>
              </a:rPr>
              <a:t>Déterminer les puissances des valeurs de « a » et de « b »</a:t>
            </a:r>
            <a:endParaRPr lang="fr-FR" sz="4000">
              <a:solidFill>
                <a:srgbClr val="FFFFFF"/>
              </a:solidFill>
            </a:endParaRPr>
          </a:p>
        </p:txBody>
      </p:sp>
      <p:graphicFrame>
        <p:nvGraphicFramePr>
          <p:cNvPr id="22" name="Espace réservé du contenu 2">
            <a:extLst>
              <a:ext uri="{FF2B5EF4-FFF2-40B4-BE49-F238E27FC236}">
                <a16:creationId xmlns:a16="http://schemas.microsoft.com/office/drawing/2014/main" id="{BE5652BB-550C-50F7-F536-936A71B0EB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153510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1491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2D501DF-26E6-22FE-BCFE-DAFC463A4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Exemple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avec 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l’identité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remarquable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a+b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)² </a:t>
            </a:r>
            <a:b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dont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le rang 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2</a:t>
            </a:r>
            <a:br>
              <a:rPr lang="en-US" sz="25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25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9F33C7EE-1370-CB5C-AFF1-9F17001BE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223" y="2003368"/>
            <a:ext cx="11327549" cy="2492060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07756B61-84C3-7B2C-BD12-8D65C8141AD3}"/>
              </a:ext>
            </a:extLst>
          </p:cNvPr>
          <p:cNvSpPr txBox="1"/>
          <p:nvPr/>
        </p:nvSpPr>
        <p:spPr>
          <a:xfrm>
            <a:off x="781050" y="5115524"/>
            <a:ext cx="97631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+mj-lt"/>
              </a:rPr>
              <a:t>Finalement: (</a:t>
            </a:r>
            <a:r>
              <a:rPr lang="fr-FR" sz="2400" dirty="0" err="1">
                <a:latin typeface="+mj-lt"/>
              </a:rPr>
              <a:t>a+b</a:t>
            </a:r>
            <a:r>
              <a:rPr lang="fr-FR" sz="2400" dirty="0">
                <a:latin typeface="+mj-lt"/>
              </a:rPr>
              <a:t>)² = 1a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0 </a:t>
            </a:r>
            <a:r>
              <a:rPr lang="fr-FR" sz="2400" dirty="0">
                <a:latin typeface="+mj-lt"/>
              </a:rPr>
              <a:t>+ 2a</a:t>
            </a:r>
            <a:r>
              <a:rPr lang="fr-FR" sz="2400" baseline="30000" dirty="0">
                <a:latin typeface="+mj-lt"/>
              </a:rPr>
              <a:t>1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1 </a:t>
            </a:r>
            <a:r>
              <a:rPr lang="fr-FR" sz="2400" dirty="0">
                <a:latin typeface="+mj-lt"/>
              </a:rPr>
              <a:t>+ 1a</a:t>
            </a:r>
            <a:r>
              <a:rPr lang="fr-FR" sz="2400" baseline="30000" dirty="0">
                <a:latin typeface="+mj-lt"/>
              </a:rPr>
              <a:t>0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2</a:t>
            </a:r>
          </a:p>
          <a:p>
            <a:pPr algn="ctr"/>
            <a:r>
              <a:rPr lang="fr-FR" sz="2400" baseline="30000" dirty="0">
                <a:latin typeface="+mj-lt"/>
              </a:rPr>
              <a:t>                       </a:t>
            </a:r>
            <a:r>
              <a:rPr lang="fr-FR" sz="2400" dirty="0">
                <a:latin typeface="+mj-lt"/>
              </a:rPr>
              <a:t>= a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+2ab+b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 </a:t>
            </a:r>
            <a:endParaRPr lang="fr-FR" sz="2400" u="sng" dirty="0">
              <a:latin typeface="+mj-lt"/>
            </a:endParaRPr>
          </a:p>
          <a:p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7E7ADF1-BF2E-6BFA-D60A-3E3A1759748C}"/>
              </a:ext>
            </a:extLst>
          </p:cNvPr>
          <p:cNvSpPr/>
          <p:nvPr/>
        </p:nvSpPr>
        <p:spPr>
          <a:xfrm>
            <a:off x="5617029" y="5523722"/>
            <a:ext cx="1380930" cy="401217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8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D463D4B-B36C-EA14-6291-0C833CF3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Exemple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avec 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l’identité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remarquable</a:t>
            </a:r>
            <a:r>
              <a:rPr lang="en-US" sz="31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3100" u="sng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a+b</a:t>
            </a:r>
            <a:r>
              <a:rPr lang="en-US" sz="3100" u="sng" dirty="0">
                <a:solidFill>
                  <a:srgbClr val="FFFFFF"/>
                </a:solidFill>
              </a:rPr>
              <a:t>)</a:t>
            </a:r>
            <a:r>
              <a:rPr lang="en-US" sz="3100" u="sng" baseline="30000" dirty="0">
                <a:solidFill>
                  <a:srgbClr val="FFFFFF"/>
                </a:solidFill>
              </a:rPr>
              <a:t>5</a:t>
            </a:r>
            <a:r>
              <a:rPr lang="en-US" sz="3100" u="sng" dirty="0">
                <a:solidFill>
                  <a:srgbClr val="FFFFFF"/>
                </a:solidFill>
              </a:rPr>
              <a:t> </a:t>
            </a:r>
            <a:br>
              <a:rPr lang="en-US" sz="3100" u="sng" dirty="0">
                <a:solidFill>
                  <a:srgbClr val="FFFFFF"/>
                </a:solidFill>
              </a:rPr>
            </a:br>
            <a:r>
              <a:rPr lang="en-US" sz="3100" u="sng" dirty="0" err="1">
                <a:solidFill>
                  <a:srgbClr val="FFFFFF"/>
                </a:solidFill>
              </a:rPr>
              <a:t>dont</a:t>
            </a:r>
            <a:r>
              <a:rPr lang="en-US" sz="3100" u="sng" dirty="0">
                <a:solidFill>
                  <a:srgbClr val="FFFFFF"/>
                </a:solidFill>
              </a:rPr>
              <a:t> le rang </a:t>
            </a:r>
            <a:r>
              <a:rPr lang="en-US" sz="3100" u="sng" dirty="0" err="1">
                <a:solidFill>
                  <a:srgbClr val="FFFFFF"/>
                </a:solidFill>
              </a:rPr>
              <a:t>est</a:t>
            </a:r>
            <a:r>
              <a:rPr lang="en-US" sz="3100" u="sng" dirty="0">
                <a:solidFill>
                  <a:srgbClr val="FFFFFF"/>
                </a:solidFill>
              </a:rPr>
              <a:t> 5</a:t>
            </a:r>
            <a:br>
              <a:rPr lang="en-US" sz="3100" u="sng" kern="1200" baseline="300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3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064E2CF-EF91-412B-1689-833FA8BC8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13" y="2097044"/>
            <a:ext cx="10516366" cy="2084431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2816950-F04F-1F4E-F115-9969F1D86240}"/>
              </a:ext>
            </a:extLst>
          </p:cNvPr>
          <p:cNvSpPr txBox="1"/>
          <p:nvPr/>
        </p:nvSpPr>
        <p:spPr>
          <a:xfrm>
            <a:off x="949921" y="4608531"/>
            <a:ext cx="102921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+mj-lt"/>
              </a:rPr>
              <a:t>Finalement: (</a:t>
            </a:r>
            <a:r>
              <a:rPr lang="fr-FR" sz="2400" dirty="0" err="1">
                <a:latin typeface="+mj-lt"/>
              </a:rPr>
              <a:t>a+b</a:t>
            </a:r>
            <a:r>
              <a:rPr lang="fr-FR" sz="2400" dirty="0">
                <a:latin typeface="+mj-lt"/>
              </a:rPr>
              <a:t>)</a:t>
            </a:r>
            <a:r>
              <a:rPr lang="fr-FR" sz="2400" baseline="30000" dirty="0">
                <a:latin typeface="+mj-lt"/>
              </a:rPr>
              <a:t>5</a:t>
            </a:r>
            <a:r>
              <a:rPr lang="fr-FR" sz="2400" dirty="0">
                <a:latin typeface="+mj-lt"/>
              </a:rPr>
              <a:t> = 1a</a:t>
            </a:r>
            <a:r>
              <a:rPr lang="fr-FR" sz="2400" baseline="30000" dirty="0">
                <a:latin typeface="+mj-lt"/>
              </a:rPr>
              <a:t>5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0 </a:t>
            </a:r>
            <a:r>
              <a:rPr lang="fr-FR" sz="2400" dirty="0">
                <a:latin typeface="+mj-lt"/>
              </a:rPr>
              <a:t>+ 5a</a:t>
            </a:r>
            <a:r>
              <a:rPr lang="fr-FR" sz="2400" baseline="30000" dirty="0">
                <a:latin typeface="+mj-lt"/>
              </a:rPr>
              <a:t>4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1 </a:t>
            </a:r>
            <a:r>
              <a:rPr lang="fr-FR" sz="2400" dirty="0">
                <a:latin typeface="+mj-lt"/>
              </a:rPr>
              <a:t>+ 10a</a:t>
            </a:r>
            <a:r>
              <a:rPr lang="fr-FR" sz="2400" baseline="30000" dirty="0">
                <a:latin typeface="+mj-lt"/>
              </a:rPr>
              <a:t>3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 + 10a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3</a:t>
            </a:r>
            <a:r>
              <a:rPr lang="fr-FR" sz="2400" dirty="0">
                <a:latin typeface="+mj-lt"/>
              </a:rPr>
              <a:t> + 5a</a:t>
            </a:r>
            <a:r>
              <a:rPr lang="fr-FR" sz="2400" baseline="30000" dirty="0">
                <a:latin typeface="+mj-lt"/>
              </a:rPr>
              <a:t>1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4</a:t>
            </a:r>
            <a:r>
              <a:rPr lang="fr-FR" sz="2400" dirty="0">
                <a:latin typeface="+mj-lt"/>
              </a:rPr>
              <a:t> + 1a</a:t>
            </a:r>
            <a:r>
              <a:rPr lang="fr-FR" sz="2400" baseline="30000" dirty="0">
                <a:latin typeface="+mj-lt"/>
              </a:rPr>
              <a:t>0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5</a:t>
            </a:r>
          </a:p>
          <a:p>
            <a:pPr algn="ctr"/>
            <a:r>
              <a:rPr lang="fr-FR" sz="2400" dirty="0">
                <a:latin typeface="+mj-lt"/>
              </a:rPr>
              <a:t>                    = a</a:t>
            </a:r>
            <a:r>
              <a:rPr lang="fr-FR" sz="2400" baseline="30000" dirty="0">
                <a:latin typeface="+mj-lt"/>
              </a:rPr>
              <a:t>5</a:t>
            </a:r>
            <a:r>
              <a:rPr lang="fr-FR" sz="2400" dirty="0">
                <a:latin typeface="+mj-lt"/>
              </a:rPr>
              <a:t> + 5a</a:t>
            </a:r>
            <a:r>
              <a:rPr lang="fr-FR" sz="2400" baseline="30000" dirty="0">
                <a:latin typeface="+mj-lt"/>
              </a:rPr>
              <a:t>4</a:t>
            </a:r>
            <a:r>
              <a:rPr lang="fr-FR" sz="2400" dirty="0">
                <a:latin typeface="+mj-lt"/>
              </a:rPr>
              <a:t>b + 10a</a:t>
            </a:r>
            <a:r>
              <a:rPr lang="fr-FR" sz="2400" baseline="30000" dirty="0">
                <a:latin typeface="+mj-lt"/>
              </a:rPr>
              <a:t>3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 + 10a</a:t>
            </a:r>
            <a:r>
              <a:rPr lang="fr-FR" sz="2400" baseline="30000" dirty="0">
                <a:latin typeface="+mj-lt"/>
              </a:rPr>
              <a:t>2</a:t>
            </a:r>
            <a:r>
              <a:rPr lang="fr-FR" sz="2400" dirty="0">
                <a:latin typeface="+mj-lt"/>
              </a:rPr>
              <a:t>b</a:t>
            </a:r>
            <a:r>
              <a:rPr lang="fr-FR" sz="2400" baseline="30000" dirty="0">
                <a:latin typeface="+mj-lt"/>
              </a:rPr>
              <a:t>3</a:t>
            </a:r>
            <a:r>
              <a:rPr lang="fr-FR" sz="2400" dirty="0">
                <a:latin typeface="+mj-lt"/>
              </a:rPr>
              <a:t> + 5ab</a:t>
            </a:r>
            <a:r>
              <a:rPr lang="fr-FR" sz="2400" baseline="30000" dirty="0">
                <a:latin typeface="+mj-lt"/>
              </a:rPr>
              <a:t>4 </a:t>
            </a:r>
            <a:r>
              <a:rPr lang="fr-FR" sz="2400" dirty="0">
                <a:latin typeface="+mj-lt"/>
              </a:rPr>
              <a:t>+ b</a:t>
            </a:r>
            <a:r>
              <a:rPr lang="fr-FR" sz="2400" baseline="30000" dirty="0">
                <a:latin typeface="+mj-lt"/>
              </a:rPr>
              <a:t>5 </a:t>
            </a:r>
          </a:p>
          <a:p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4BC21D-4C27-EC01-272B-A676898037B5}"/>
              </a:ext>
            </a:extLst>
          </p:cNvPr>
          <p:cNvSpPr/>
          <p:nvPr/>
        </p:nvSpPr>
        <p:spPr>
          <a:xfrm>
            <a:off x="4506686" y="4965739"/>
            <a:ext cx="4721289" cy="51133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1498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849D8B3-F108-9E05-71F5-73BF2EC35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Merci pour votre écoute </a:t>
            </a:r>
          </a:p>
        </p:txBody>
      </p:sp>
      <p:pic>
        <p:nvPicPr>
          <p:cNvPr id="6" name="Graphic 5" descr="Smiling Face with No Fill">
            <a:extLst>
              <a:ext uri="{FF2B5EF4-FFF2-40B4-BE49-F238E27FC236}">
                <a16:creationId xmlns:a16="http://schemas.microsoft.com/office/drawing/2014/main" id="{D5D2E96C-92B6-8566-FAB8-8804DE705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53510" y="467208"/>
            <a:ext cx="5923584" cy="592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4147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</TotalTime>
  <Words>400</Words>
  <Application>Microsoft Office PowerPoint</Application>
  <PresentationFormat>Grand écran</PresentationFormat>
  <Paragraphs>40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Exposé sur Blaise Pascal</vt:lpstr>
      <vt:lpstr>Blaise Pascal (1623-1662)</vt:lpstr>
      <vt:lpstr>Le triangle de Pascal </vt:lpstr>
      <vt:lpstr>Explication</vt:lpstr>
      <vt:lpstr>Déterminer les puissances des valeurs de « a » et de « b »</vt:lpstr>
      <vt:lpstr>Exemple avec l’identité remarquable (a+b)²  dont le rang est 2 </vt:lpstr>
      <vt:lpstr>Exemple avec l’identité remarquable (a+b)5  dont le rang est 5 </vt:lpstr>
      <vt:lpstr>Merci pour votre écoute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 R</dc:creator>
  <cp:lastModifiedBy>Sixtine ROQUET</cp:lastModifiedBy>
  <cp:revision>2</cp:revision>
  <dcterms:created xsi:type="dcterms:W3CDTF">2023-11-03T09:40:41Z</dcterms:created>
  <dcterms:modified xsi:type="dcterms:W3CDTF">2023-11-12T17:26:29Z</dcterms:modified>
</cp:coreProperties>
</file>